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200"/>
    <a:srgbClr val="DEE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A4A6-ACBA-4FD5-BCE7-C54C3D28DC1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AE471-4910-451A-B4DB-BA21C09E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2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0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35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22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7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0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9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3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5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3D37-CE3B-4AB4-BCF1-00B16D27928A}" type="datetimeFigureOut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C64B-51B0-43D0-A7D9-F0CDBE5674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98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  <p:sldLayoutId id="21474844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qi.info/sr/#/c/-61.826/189.844/4.1z" TargetMode="External"/><Relationship Id="rId2" Type="http://schemas.openxmlformats.org/officeDocument/2006/relationships/hyperlink" Target="https://www.eps.rs/ci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h.&#1074;&#1080;&#1082;&#1080;&#1087;&#1077;&#1076;&#1080;&#1072;ikipedia.org/wiki/Glavna_stranica" TargetMode="External"/><Relationship Id="rId4" Type="http://schemas.openxmlformats.org/officeDocument/2006/relationships/hyperlink" Target="https://wbbcww.bbc.com/serbian/l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309" y="235131"/>
            <a:ext cx="8172406" cy="1685109"/>
          </a:xfrm>
        </p:spPr>
        <p:txBody>
          <a:bodyPr>
            <a:normAutofit/>
          </a:bodyPr>
          <a:lstStyle/>
          <a:p>
            <a:pPr algn="ctr"/>
            <a:r>
              <a:rPr lang="sr-Cyrl-RS" b="1" dirty="0">
                <a:solidFill>
                  <a:srgbClr val="1B2200"/>
                </a:solidFill>
              </a:rPr>
              <a:t>Уштеда и ефекти уштеде     енергије у школи</a:t>
            </a:r>
            <a:endParaRPr lang="en-US" b="1" dirty="0">
              <a:solidFill>
                <a:srgbClr val="1B22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5"/>
            <a:ext cx="3064828" cy="1947333"/>
          </a:xfrm>
        </p:spPr>
        <p:txBody>
          <a:bodyPr/>
          <a:lstStyle/>
          <a:p>
            <a:r>
              <a:rPr lang="sr-Cyrl-RS" i="1" dirty="0">
                <a:solidFill>
                  <a:srgbClr val="1B2200"/>
                </a:solidFill>
              </a:rPr>
              <a:t>Урош Стефановић</a:t>
            </a:r>
          </a:p>
          <a:p>
            <a:r>
              <a:rPr lang="sr-Cyrl-RS" i="1" dirty="0">
                <a:solidFill>
                  <a:srgbClr val="1B2200"/>
                </a:solidFill>
              </a:rPr>
              <a:t>Милан Поповић</a:t>
            </a:r>
          </a:p>
          <a:p>
            <a:r>
              <a:rPr lang="sr-Cyrl-RS" i="1" dirty="0">
                <a:solidFill>
                  <a:srgbClr val="1B2200"/>
                </a:solidFill>
              </a:rPr>
              <a:t>Никола Сабовљевић</a:t>
            </a:r>
          </a:p>
          <a:p>
            <a:r>
              <a:rPr lang="sr-Cyrl-RS" i="1" dirty="0">
                <a:solidFill>
                  <a:srgbClr val="1B2200"/>
                </a:solidFill>
              </a:rPr>
              <a:t>Лука Карталија</a:t>
            </a:r>
            <a:endParaRPr lang="en-US" i="1" dirty="0">
              <a:solidFill>
                <a:srgbClr val="1B2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040" y="4402033"/>
            <a:ext cx="173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rgbClr val="1B2200"/>
                </a:solidFill>
              </a:rPr>
              <a:t>VIII/2</a:t>
            </a:r>
          </a:p>
        </p:txBody>
      </p:sp>
      <p:pic>
        <p:nvPicPr>
          <p:cNvPr id="1026" name="Picture 2" descr="Beograd dobio dve nove osnovne škole - Vesti : BGinfo - Beograd na dlanu -  Sve o Beogra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47" y="2568988"/>
            <a:ext cx="4888122" cy="36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6" y="2403566"/>
            <a:ext cx="6975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b="1" dirty="0">
                <a:solidFill>
                  <a:srgbClr val="1B2200"/>
                </a:solidFill>
              </a:rPr>
              <a:t>Хвала на пажњи!</a:t>
            </a:r>
            <a:endParaRPr lang="en-US" sz="6600" b="1" dirty="0">
              <a:solidFill>
                <a:srgbClr val="1B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4880" y="117566"/>
            <a:ext cx="263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rgbClr val="1B2200"/>
                </a:solidFill>
              </a:rPr>
              <a:t>Циљ рада </a:t>
            </a:r>
            <a:endParaRPr lang="en-US" sz="4400" b="1" dirty="0">
              <a:solidFill>
                <a:srgbClr val="1B2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54" y="1319348"/>
            <a:ext cx="7942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Кроз бројке доказати значај уштеде енргерије. 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1555" y="2244132"/>
            <a:ext cx="402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solidFill>
                  <a:srgbClr val="1B2200"/>
                </a:solidFill>
              </a:rPr>
              <a:t>Поступак рада </a:t>
            </a:r>
            <a:endParaRPr lang="en-US" sz="4400" b="1" dirty="0">
              <a:solidFill>
                <a:srgbClr val="1B22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603" y="694031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1566" y="3445914"/>
            <a:ext cx="92833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i="1" dirty="0">
                <a:solidFill>
                  <a:srgbClr val="1B2200"/>
                </a:solidFill>
              </a:rPr>
              <a:t>1. Пребројавање свих неонки у школи и информисање о њиховој потрошњи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1971" y="4454722"/>
            <a:ext cx="89045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i="1" dirty="0">
                <a:solidFill>
                  <a:srgbClr val="1B2200"/>
                </a:solidFill>
              </a:rPr>
              <a:t>2. Уз помоћ хемије и математике израчунавање свих потребних бројки које су нам биле потребне за пројекат. 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246" y="5656504"/>
            <a:ext cx="9069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i="1" dirty="0">
                <a:solidFill>
                  <a:srgbClr val="1B2200"/>
                </a:solidFill>
              </a:rPr>
              <a:t>3. Преко интернета и литературе информиасање о самој теми уштеде енергије и загађења</a:t>
            </a:r>
            <a:endParaRPr lang="en-US" sz="2600" i="1" dirty="0">
              <a:solidFill>
                <a:srgbClr val="1B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452" y="-33622"/>
            <a:ext cx="5878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rgbClr val="1B2200"/>
                </a:solidFill>
              </a:rPr>
              <a:t>1.</a:t>
            </a:r>
            <a:r>
              <a:rPr lang="sr-Cyrl-RS" sz="4400" b="1" dirty="0">
                <a:solidFill>
                  <a:srgbClr val="1B2200"/>
                </a:solidFill>
              </a:rPr>
              <a:t>Подаци о потрошњи </a:t>
            </a:r>
            <a:r>
              <a:rPr lang="sr-Latn-RS" sz="4400" b="1" dirty="0">
                <a:solidFill>
                  <a:srgbClr val="1B2200"/>
                </a:solidFill>
              </a:rPr>
              <a:t> </a:t>
            </a:r>
            <a:r>
              <a:rPr lang="sr-Cyrl-RS" sz="4400" b="1" dirty="0">
                <a:solidFill>
                  <a:srgbClr val="1B2200"/>
                </a:solidFill>
              </a:rPr>
              <a:t>електричне енергије</a:t>
            </a:r>
            <a:endParaRPr lang="en-US" sz="4400" b="1" dirty="0">
              <a:solidFill>
                <a:srgbClr val="1B2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2" y="1354389"/>
            <a:ext cx="3892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1 Неонка </a:t>
            </a:r>
            <a:r>
              <a:rPr lang="en-US" sz="2600" i="1" dirty="0">
                <a:solidFill>
                  <a:srgbClr val="1B2200"/>
                </a:solidFill>
              </a:rPr>
              <a:t>=</a:t>
            </a:r>
            <a:r>
              <a:rPr lang="sr-Cyrl-RS" sz="2600" i="1" dirty="0">
                <a:solidFill>
                  <a:srgbClr val="1B2200"/>
                </a:solidFill>
              </a:rPr>
              <a:t> 36</a:t>
            </a:r>
            <a:r>
              <a:rPr lang="en-US" sz="2600" i="1" dirty="0">
                <a:solidFill>
                  <a:srgbClr val="1B2200"/>
                </a:solidFill>
              </a:rPr>
              <a:t> W/h</a:t>
            </a:r>
            <a:r>
              <a:rPr lang="sr-Cyrl-RS" sz="2600" i="1" dirty="0">
                <a:solidFill>
                  <a:srgbClr val="1B2200"/>
                </a:solidFill>
              </a:rPr>
              <a:t>  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653" y="1983565"/>
            <a:ext cx="4153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1B2200"/>
                </a:solidFill>
              </a:rPr>
              <a:t>1 </a:t>
            </a:r>
            <a:r>
              <a:rPr lang="sr-Cyrl-RS" sz="2600" i="1" dirty="0">
                <a:solidFill>
                  <a:srgbClr val="1B2200"/>
                </a:solidFill>
              </a:rPr>
              <a:t>Мала неонка = 18 </a:t>
            </a:r>
            <a:r>
              <a:rPr lang="sr-Latn-RS" sz="2600" i="1" dirty="0">
                <a:solidFill>
                  <a:srgbClr val="1B2200"/>
                </a:solidFill>
              </a:rPr>
              <a:t>W/h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5652" y="2506785"/>
            <a:ext cx="68710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Врсте учионица:</a:t>
            </a:r>
          </a:p>
          <a:p>
            <a:pPr marL="342900" indent="-342900">
              <a:buAutoNum type="arabicPeriod"/>
            </a:pPr>
            <a:r>
              <a:rPr lang="sr-Latn-RS" sz="2600" i="1" dirty="0">
                <a:solidFill>
                  <a:srgbClr val="1B2200"/>
                </a:solidFill>
              </a:rPr>
              <a:t>29</a:t>
            </a:r>
            <a:r>
              <a:rPr lang="sr-Cyrl-RS" sz="2600" i="1" dirty="0">
                <a:solidFill>
                  <a:srgbClr val="1B2200"/>
                </a:solidFill>
              </a:rPr>
              <a:t> Неонки у учионици = 1044</a:t>
            </a:r>
            <a:r>
              <a:rPr lang="sr-Latn-RS" sz="2600" i="1" dirty="0">
                <a:solidFill>
                  <a:srgbClr val="1B2200"/>
                </a:solidFill>
              </a:rPr>
              <a:t> W/h</a:t>
            </a:r>
            <a:r>
              <a:rPr lang="sr-Cyrl-RS" sz="2600" i="1" dirty="0">
                <a:solidFill>
                  <a:srgbClr val="1B2200"/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sr-Cyrl-RS" sz="2600" i="1" dirty="0">
                <a:solidFill>
                  <a:srgbClr val="1B2200"/>
                </a:solidFill>
              </a:rPr>
              <a:t>26 Неонки у учионици = 934 </a:t>
            </a:r>
            <a:r>
              <a:rPr lang="sr-Latn-RS" sz="2600" i="1" dirty="0">
                <a:solidFill>
                  <a:srgbClr val="1B2200"/>
                </a:solidFill>
              </a:rPr>
              <a:t>W/h;</a:t>
            </a:r>
          </a:p>
          <a:p>
            <a:pPr marL="342900" indent="-342900">
              <a:buAutoNum type="arabicPeriod"/>
            </a:pPr>
            <a:r>
              <a:rPr lang="sr-Cyrl-RS" sz="2600" i="1" dirty="0">
                <a:solidFill>
                  <a:srgbClr val="1B2200"/>
                </a:solidFill>
              </a:rPr>
              <a:t>7 Малих неонки у учионици =  504 </a:t>
            </a:r>
            <a:r>
              <a:rPr lang="sr-Latn-RS" sz="2600" i="1" dirty="0">
                <a:solidFill>
                  <a:srgbClr val="1B2200"/>
                </a:solidFill>
              </a:rPr>
              <a:t>W/h.</a:t>
            </a:r>
            <a:endParaRPr lang="sr-Cyrl-RS" sz="2600" i="1" dirty="0">
              <a:solidFill>
                <a:srgbClr val="1B2200"/>
              </a:solidFill>
            </a:endParaRPr>
          </a:p>
          <a:p>
            <a:endParaRPr lang="sr-Cyrl-RS" sz="2600" i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5654" y="4269539"/>
            <a:ext cx="41539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31</a:t>
            </a:r>
            <a:r>
              <a:rPr lang="sr-Latn-RS" sz="2600" i="1" dirty="0">
                <a:solidFill>
                  <a:srgbClr val="1B2200"/>
                </a:solidFill>
              </a:rPr>
              <a:t> </a:t>
            </a:r>
            <a:r>
              <a:rPr lang="sr-Cyrl-RS" sz="2600" i="1" dirty="0">
                <a:solidFill>
                  <a:srgbClr val="1B2200"/>
                </a:solidFill>
              </a:rPr>
              <a:t>Учионица врсте 1;</a:t>
            </a:r>
          </a:p>
          <a:p>
            <a:r>
              <a:rPr lang="sr-Cyrl-RS" sz="2600" i="1" dirty="0">
                <a:solidFill>
                  <a:srgbClr val="1B2200"/>
                </a:solidFill>
              </a:rPr>
              <a:t>2 Учионица врсте 2;</a:t>
            </a:r>
          </a:p>
          <a:p>
            <a:r>
              <a:rPr lang="sr-Cyrl-RS" sz="2600" i="1" dirty="0">
                <a:solidFill>
                  <a:srgbClr val="1B2200"/>
                </a:solidFill>
              </a:rPr>
              <a:t>1 Учионица вресте 3</a:t>
            </a:r>
            <a:r>
              <a:rPr lang="sr-Cyrl-RS" sz="2800" i="1" dirty="0">
                <a:solidFill>
                  <a:srgbClr val="1B22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 descr="Sutra se u ovim školama neće održati nastava zbog jednodnevnog štrajka -  RTV Sa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2" y="3994951"/>
            <a:ext cx="3316755" cy="22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ova led rasveta u hodnicima škole &quot;Knez Lazar&quot; - GEM inf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-22599" r="-483" b="22599"/>
          <a:stretch/>
        </p:blipFill>
        <p:spPr bwMode="auto">
          <a:xfrm>
            <a:off x="7471954" y="1020234"/>
            <a:ext cx="4152773" cy="23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5659" y="5647661"/>
            <a:ext cx="4963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Сала за физичко = 4500 </a:t>
            </a:r>
            <a:r>
              <a:rPr lang="sr-Latn-RS" sz="2600" i="1" dirty="0">
                <a:solidFill>
                  <a:srgbClr val="1B2200"/>
                </a:solidFill>
              </a:rPr>
              <a:t> W/h</a:t>
            </a:r>
            <a:r>
              <a:rPr lang="sr-Cyrl-RS" sz="2600" i="1" dirty="0">
                <a:solidFill>
                  <a:srgbClr val="1B2200"/>
                </a:solidFill>
              </a:rPr>
              <a:t> (9 рефлектора од 500 </a:t>
            </a:r>
            <a:r>
              <a:rPr lang="sr-Latn-RS" sz="2600" i="1" dirty="0">
                <a:solidFill>
                  <a:srgbClr val="1B2200"/>
                </a:solidFill>
              </a:rPr>
              <a:t>W/h)</a:t>
            </a:r>
            <a:endParaRPr lang="en-US" sz="2600" i="1" dirty="0">
              <a:solidFill>
                <a:srgbClr val="1B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30" y="270818"/>
            <a:ext cx="7080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Потрошња</a:t>
            </a:r>
            <a:r>
              <a:rPr lang="sr-Latn-RS" sz="2600" i="1" dirty="0">
                <a:solidFill>
                  <a:srgbClr val="1B2200"/>
                </a:solidFill>
              </a:rPr>
              <a:t> </a:t>
            </a:r>
            <a:r>
              <a:rPr lang="sr-Cyrl-RS" sz="2600" i="1" dirty="0">
                <a:solidFill>
                  <a:srgbClr val="1B2200"/>
                </a:solidFill>
              </a:rPr>
              <a:t>у целој школи</a:t>
            </a:r>
            <a:r>
              <a:rPr lang="sr-Latn-RS" sz="2600" i="1" dirty="0">
                <a:solidFill>
                  <a:srgbClr val="1B2200"/>
                </a:solidFill>
              </a:rPr>
              <a:t> = 39.240 W/h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530" y="978668"/>
            <a:ext cx="8281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Потрошња</a:t>
            </a:r>
            <a:r>
              <a:rPr lang="sr-Latn-RS" sz="2600" i="1" dirty="0">
                <a:solidFill>
                  <a:srgbClr val="1B2200"/>
                </a:solidFill>
              </a:rPr>
              <a:t> </a:t>
            </a:r>
            <a:r>
              <a:rPr lang="sr-Cyrl-RS" sz="2600" i="1" dirty="0">
                <a:solidFill>
                  <a:srgbClr val="1B2200"/>
                </a:solidFill>
              </a:rPr>
              <a:t>у целој школи = 29.430</a:t>
            </a:r>
            <a:r>
              <a:rPr lang="sr-Latn-RS" sz="2600" i="1" dirty="0">
                <a:solidFill>
                  <a:srgbClr val="1B2200"/>
                </a:solidFill>
              </a:rPr>
              <a:t> W/45min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530" y="1686518"/>
            <a:ext cx="103196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Потрошња струје по једном дану (6 школских часова) = 176.580</a:t>
            </a:r>
            <a:r>
              <a:rPr lang="sr-Latn-RS" sz="2600" i="1" dirty="0">
                <a:solidFill>
                  <a:srgbClr val="1B2200"/>
                </a:solidFill>
              </a:rPr>
              <a:t> W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530" y="2394368"/>
            <a:ext cx="10136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Потрошња стује  у једном месецу (20 радних дана) = 3.531.600 </a:t>
            </a:r>
            <a:r>
              <a:rPr lang="sr-Latn-RS" sz="2600" i="1" dirty="0">
                <a:solidFill>
                  <a:srgbClr val="1B2200"/>
                </a:solidFill>
              </a:rPr>
              <a:t>W</a:t>
            </a:r>
            <a:endParaRPr lang="en-US" sz="2600" i="1" dirty="0">
              <a:solidFill>
                <a:srgbClr val="1B2200"/>
              </a:solidFill>
            </a:endParaRPr>
          </a:p>
        </p:txBody>
      </p:sp>
      <p:pic>
        <p:nvPicPr>
          <p:cNvPr id="3074" name="Picture 2" descr="Zbog planiranih radova nekoliko naselja bez stru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3" y="3471415"/>
            <a:ext cx="4924695" cy="27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What is electricity? - BBC Bitesize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89" y="3471415"/>
            <a:ext cx="4885892" cy="27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99" y="169818"/>
            <a:ext cx="6701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rgbClr val="1B2200"/>
                </a:solidFill>
              </a:rPr>
              <a:t>2.</a:t>
            </a:r>
            <a:r>
              <a:rPr lang="sr-Cyrl-RS" sz="4400" b="1" dirty="0">
                <a:solidFill>
                  <a:srgbClr val="1B2200"/>
                </a:solidFill>
              </a:rPr>
              <a:t>Штедња струје и новца</a:t>
            </a:r>
            <a:endParaRPr lang="en-US" sz="4400" b="1" dirty="0">
              <a:solidFill>
                <a:srgbClr val="1B22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53B03E-6CF3-48E6-895C-062C067EA2D5}"/>
              </a:ext>
            </a:extLst>
          </p:cNvPr>
          <p:cNvSpPr txBox="1"/>
          <p:nvPr/>
        </p:nvSpPr>
        <p:spPr>
          <a:xfrm>
            <a:off x="1147625" y="1084364"/>
            <a:ext cx="4191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1</a:t>
            </a:r>
            <a:r>
              <a:rPr lang="sr-Latn-RS" sz="2600" i="1" dirty="0">
                <a:solidFill>
                  <a:srgbClr val="1B2200"/>
                </a:solidFill>
              </a:rPr>
              <a:t>kW </a:t>
            </a:r>
            <a:r>
              <a:rPr lang="sr-Cyrl-RS" sz="2600" i="1" dirty="0">
                <a:solidFill>
                  <a:srgbClr val="1B2200"/>
                </a:solidFill>
              </a:rPr>
              <a:t>кошта 18,102 динара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9A7B0-9858-41C4-ABFC-28B28D882CC7}"/>
              </a:ext>
            </a:extLst>
          </p:cNvPr>
          <p:cNvSpPr txBox="1"/>
          <p:nvPr/>
        </p:nvSpPr>
        <p:spPr>
          <a:xfrm>
            <a:off x="1147625" y="1634678"/>
            <a:ext cx="57720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 дану цена износи око 4.650 динара  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3C199-F0A2-4A14-872E-D09C2323495B}"/>
              </a:ext>
            </a:extLst>
          </p:cNvPr>
          <p:cNvSpPr txBox="1"/>
          <p:nvPr/>
        </p:nvSpPr>
        <p:spPr>
          <a:xfrm>
            <a:off x="1173649" y="2189400"/>
            <a:ext cx="6443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За месец дана цена износи 105.400 динара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9963" y="2731844"/>
            <a:ext cx="10683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Када би се гасило светло на одморима уштедело би се 29230</a:t>
            </a:r>
            <a:r>
              <a:rPr lang="sr-Latn-RS" sz="2600" i="1" dirty="0">
                <a:solidFill>
                  <a:srgbClr val="1B2200"/>
                </a:solidFill>
              </a:rPr>
              <a:t>W ≈ 3kW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963" y="3246203"/>
            <a:ext cx="6064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По дану би се уштедело око 560 динара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963" y="3710638"/>
            <a:ext cx="74702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За месец дана би се уштедело око 12.400 динара</a:t>
            </a:r>
            <a:endParaRPr lang="en-US" sz="2600" i="1" dirty="0">
              <a:solidFill>
                <a:srgbClr val="1B2200"/>
              </a:solidFill>
            </a:endParaRPr>
          </a:p>
        </p:txBody>
      </p:sp>
      <p:pic>
        <p:nvPicPr>
          <p:cNvPr id="10" name="Picture 4" descr="Reducing Electricity Use and Costs | Department of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78" y="4687417"/>
            <a:ext cx="2620100" cy="19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eKapija | Novac zbog inflacije gubi vrednost - U šta bi trebalo ulagati?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Lovorov list privlači novac"/>
          <p:cNvSpPr>
            <a:spLocks noChangeAspect="1" noChangeArrowheads="1"/>
          </p:cNvSpPr>
          <p:nvPr/>
        </p:nvSpPr>
        <p:spPr bwMode="auto">
          <a:xfrm>
            <a:off x="7937" y="-109470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848" y="4685763"/>
            <a:ext cx="2955468" cy="19667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19963" y="4171404"/>
            <a:ext cx="1068369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Када би се гасило светло на одморима уштедело би се 588600</a:t>
            </a:r>
            <a:r>
              <a:rPr lang="sr-Latn-RS" sz="2600" i="1" dirty="0">
                <a:solidFill>
                  <a:srgbClr val="1B2200"/>
                </a:solidFill>
              </a:rPr>
              <a:t>W ≈ </a:t>
            </a:r>
            <a:r>
              <a:rPr lang="sr-Cyrl-RS" sz="2600" i="1" dirty="0">
                <a:solidFill>
                  <a:srgbClr val="1B2200"/>
                </a:solidFill>
              </a:rPr>
              <a:t>589</a:t>
            </a:r>
            <a:r>
              <a:rPr lang="sr-Latn-RS" sz="2600" i="1" dirty="0">
                <a:solidFill>
                  <a:srgbClr val="1B2200"/>
                </a:solidFill>
              </a:rPr>
              <a:t>kW</a:t>
            </a:r>
            <a:r>
              <a:rPr lang="sr-Cyrl-RS" sz="2600" i="1" dirty="0">
                <a:solidFill>
                  <a:srgbClr val="1B2200"/>
                </a:solidFill>
              </a:rPr>
              <a:t> за месец дана</a:t>
            </a:r>
            <a:endParaRPr lang="en-US" sz="2600" i="1" dirty="0">
              <a:solidFill>
                <a:srgbClr val="1B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7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865" y="0"/>
            <a:ext cx="4989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>
                <a:solidFill>
                  <a:srgbClr val="1B2200"/>
                </a:solidFill>
              </a:rPr>
              <a:t>3</a:t>
            </a:r>
            <a:r>
              <a:rPr lang="sr-Cyrl-RS" sz="4400" b="1" dirty="0">
                <a:solidFill>
                  <a:srgbClr val="1B2200"/>
                </a:solidFill>
              </a:rPr>
              <a:t>.Подаци о потрошњи угља</a:t>
            </a:r>
            <a:endParaRPr lang="en-US" sz="4400" b="1" dirty="0">
              <a:solidFill>
                <a:srgbClr val="1B2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977" y="1496310"/>
            <a:ext cx="2795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8</a:t>
            </a:r>
            <a:r>
              <a:rPr lang="sr-Latn-RS" sz="2600" i="1" dirty="0">
                <a:solidFill>
                  <a:srgbClr val="1B2200"/>
                </a:solidFill>
              </a:rPr>
              <a:t> kW = 1kg </a:t>
            </a:r>
            <a:r>
              <a:rPr lang="sr-Cyrl-RS" sz="2600" i="1" dirty="0">
                <a:solidFill>
                  <a:schemeClr val="bg1"/>
                </a:solidFill>
              </a:rPr>
              <a:t>угља</a:t>
            </a:r>
            <a:endParaRPr lang="en-US" sz="2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9977" y="2025450"/>
            <a:ext cx="6975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За један школски час потроши се 3,67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угља</a:t>
            </a:r>
            <a:r>
              <a:rPr lang="sr-Cyrl-RS" sz="2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2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977" y="2554590"/>
            <a:ext cx="64530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22</a:t>
            </a:r>
            <a:r>
              <a:rPr lang="de-DE" sz="2600" i="1" dirty="0">
                <a:solidFill>
                  <a:srgbClr val="1B2200"/>
                </a:solidFill>
              </a:rPr>
              <a:t>,1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Потрошња угља по дану, када би смо гасили светло за време школских одмаора.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9977" y="3883949"/>
            <a:ext cx="7511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442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Потрошња угља за месец дана (20 радних дана), када би смо гасили светла за време школских одмора</a:t>
            </a:r>
            <a:r>
              <a:rPr lang="sr-Cyrl-RS" sz="2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en-US" sz="2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AutoShape 2" descr="Is coal the only way to deal with energy poverty in developing economies?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Is coal the only way to deal with energy poverty in developing economies?"/>
          <p:cNvSpPr>
            <a:spLocks noChangeAspect="1" noChangeArrowheads="1"/>
          </p:cNvSpPr>
          <p:nvPr/>
        </p:nvSpPr>
        <p:spPr bwMode="auto">
          <a:xfrm>
            <a:off x="10092055" y="197518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1742531"/>
            <a:ext cx="2965268" cy="3135085"/>
          </a:xfrm>
          <a:prstGeom prst="rect">
            <a:avLst/>
          </a:prstGeom>
        </p:spPr>
      </p:pic>
      <p:sp>
        <p:nvSpPr>
          <p:cNvPr id="11" name="AutoShape 8" descr="A Guide to Choosing a Mining Conveyor Belt | Oreflow Australia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807" y="4955292"/>
            <a:ext cx="4260747" cy="168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7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8" y="248194"/>
            <a:ext cx="6648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dirty="0">
                <a:solidFill>
                  <a:srgbClr val="1B2200"/>
                </a:solidFill>
              </a:rPr>
              <a:t>4.</a:t>
            </a:r>
            <a:r>
              <a:rPr lang="sr-Cyrl-RS" sz="4400" dirty="0">
                <a:solidFill>
                  <a:srgbClr val="1B2200"/>
                </a:solidFill>
              </a:rPr>
              <a:t>Емисија угљен-диоксида</a:t>
            </a:r>
            <a:endParaRPr lang="en-US" sz="4400" dirty="0">
              <a:solidFill>
                <a:srgbClr val="1B2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736" y="1690603"/>
            <a:ext cx="6387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1B2200"/>
                </a:solidFill>
              </a:rPr>
              <a:t>Стехиометријски прорачун:</a:t>
            </a:r>
          </a:p>
          <a:p>
            <a:r>
              <a:rPr lang="sr-Cyrl-RS" sz="2800" dirty="0">
                <a:solidFill>
                  <a:srgbClr val="1B2200"/>
                </a:solidFill>
              </a:rPr>
              <a:t>А</a:t>
            </a:r>
            <a:r>
              <a:rPr lang="sr-Latn-RS" sz="2800" dirty="0">
                <a:solidFill>
                  <a:srgbClr val="1B2200"/>
                </a:solidFill>
              </a:rPr>
              <a:t>r (C) = 12</a:t>
            </a:r>
          </a:p>
          <a:p>
            <a:r>
              <a:rPr lang="sr-Latn-RS" sz="2800" dirty="0">
                <a:solidFill>
                  <a:srgbClr val="1B2200"/>
                </a:solidFill>
              </a:rPr>
              <a:t>Ar (O) = 16</a:t>
            </a:r>
          </a:p>
          <a:p>
            <a:r>
              <a:rPr lang="sr-Latn-RS" sz="2800" dirty="0">
                <a:solidFill>
                  <a:srgbClr val="1B2200"/>
                </a:solidFill>
              </a:rPr>
              <a:t>Mr (CO2) = 44</a:t>
            </a:r>
          </a:p>
          <a:p>
            <a:endParaRPr lang="sr-Latn-RS" sz="2800" dirty="0"/>
          </a:p>
          <a:p>
            <a:r>
              <a:rPr lang="sr-Latn-RS" sz="2800" dirty="0">
                <a:solidFill>
                  <a:srgbClr val="1B2200"/>
                </a:solidFill>
              </a:rPr>
              <a:t>C+O</a:t>
            </a:r>
            <a:r>
              <a:rPr lang="sr-Latn-RS" sz="1600" dirty="0">
                <a:solidFill>
                  <a:srgbClr val="1B2200"/>
                </a:solidFill>
              </a:rPr>
              <a:t>2</a:t>
            </a:r>
            <a:r>
              <a:rPr lang="sr-Latn-RS" sz="2800" dirty="0">
                <a:solidFill>
                  <a:srgbClr val="1B2200"/>
                </a:solidFill>
              </a:rPr>
              <a:t>        CO</a:t>
            </a:r>
            <a:r>
              <a:rPr lang="sr-Latn-RS" sz="1600" dirty="0">
                <a:solidFill>
                  <a:srgbClr val="1B2200"/>
                </a:solidFill>
              </a:rPr>
              <a:t>2</a:t>
            </a:r>
            <a:r>
              <a:rPr lang="sr-Latn-RS" sz="2800" dirty="0">
                <a:solidFill>
                  <a:srgbClr val="1B2200"/>
                </a:solidFill>
              </a:rPr>
              <a:t> </a:t>
            </a:r>
            <a:endParaRPr lang="en-US" sz="2800" dirty="0">
              <a:solidFill>
                <a:srgbClr val="1B22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9061" y="4072960"/>
            <a:ext cx="627018" cy="13065"/>
          </a:xfrm>
          <a:prstGeom prst="straightConnector1">
            <a:avLst/>
          </a:prstGeom>
          <a:ln>
            <a:solidFill>
              <a:srgbClr val="1B22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6079" y="3551542"/>
            <a:ext cx="77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1B2200"/>
                </a:solidFill>
              </a:rPr>
              <a:t>44kg</a:t>
            </a:r>
            <a:endParaRPr lang="en-US" dirty="0">
              <a:solidFill>
                <a:srgbClr val="1B22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238111"/>
            <a:ext cx="49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1B2200"/>
                </a:solidFill>
              </a:rPr>
              <a:t>X</a:t>
            </a:r>
            <a:endParaRPr lang="en-US" dirty="0">
              <a:solidFill>
                <a:srgbClr val="1B22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2" y="355154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1B2200"/>
                </a:solidFill>
              </a:rPr>
              <a:t>12kg</a:t>
            </a:r>
            <a:endParaRPr lang="en-US" dirty="0">
              <a:solidFill>
                <a:srgbClr val="1B22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2" y="4238111"/>
            <a:ext cx="60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1B2200"/>
                </a:solidFill>
              </a:rPr>
              <a:t>1kg</a:t>
            </a:r>
            <a:endParaRPr lang="en-US" dirty="0">
              <a:solidFill>
                <a:srgbClr val="1B22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9736" y="4962240"/>
            <a:ext cx="53100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000" u="sng" dirty="0">
                <a:solidFill>
                  <a:srgbClr val="1B2200"/>
                </a:solidFill>
              </a:rPr>
              <a:t>X = 3,67kg CO</a:t>
            </a:r>
            <a:r>
              <a:rPr lang="sr-Latn-RS" u="sng" dirty="0">
                <a:solidFill>
                  <a:srgbClr val="1B2200"/>
                </a:solidFill>
              </a:rPr>
              <a:t>2</a:t>
            </a:r>
            <a:r>
              <a:rPr lang="sr-Latn-RS" sz="3000" u="sng" dirty="0">
                <a:solidFill>
                  <a:srgbClr val="1B2200"/>
                </a:solidFill>
              </a:rPr>
              <a:t>/1kg</a:t>
            </a:r>
            <a:r>
              <a:rPr lang="sr-Cyrl-RS" sz="3000" u="sng" dirty="0">
                <a:solidFill>
                  <a:srgbClr val="1B2200"/>
                </a:solidFill>
              </a:rPr>
              <a:t> угља</a:t>
            </a:r>
            <a:endParaRPr lang="en-US" sz="3000" u="sng" dirty="0">
              <a:solidFill>
                <a:srgbClr val="1B22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1426" y="1215919"/>
            <a:ext cx="4961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13,47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угљен-диоксида по једном школском часу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1426" y="2336933"/>
            <a:ext cx="4715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81,1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Угљен-диоксида дневно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2088" y="3059099"/>
            <a:ext cx="4994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i="1" dirty="0">
                <a:solidFill>
                  <a:srgbClr val="1B2200"/>
                </a:solidFill>
              </a:rPr>
              <a:t>1622</a:t>
            </a:r>
            <a:r>
              <a:rPr lang="sr-Latn-RS" sz="2600" i="1" dirty="0">
                <a:solidFill>
                  <a:srgbClr val="1B2200"/>
                </a:solidFill>
              </a:rPr>
              <a:t>kg </a:t>
            </a:r>
            <a:r>
              <a:rPr lang="sr-Cyrl-RS" sz="2600" i="1" dirty="0">
                <a:solidFill>
                  <a:srgbClr val="1B2200"/>
                </a:solidFill>
              </a:rPr>
              <a:t>Угљен-диоксида месечно</a:t>
            </a:r>
            <a:endParaRPr lang="en-US" sz="2600" i="1" dirty="0">
              <a:solidFill>
                <a:srgbClr val="1B2200"/>
              </a:solidFill>
            </a:endParaRPr>
          </a:p>
        </p:txBody>
      </p:sp>
      <p:pic>
        <p:nvPicPr>
          <p:cNvPr id="5124" name="Picture 4" descr="Earth's CO2 level passes a new climate milestone | Climate Crisis News | Al  Jaze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21" y="4238111"/>
            <a:ext cx="3274760" cy="20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Važnost CO2 u biljnoj akvaristici | Akva svet"/>
          <p:cNvSpPr>
            <a:spLocks noChangeAspect="1" noChangeArrowheads="1"/>
          </p:cNvSpPr>
          <p:nvPr/>
        </p:nvSpPr>
        <p:spPr bwMode="auto">
          <a:xfrm>
            <a:off x="155575" y="-738188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30" y="2685861"/>
            <a:ext cx="2363297" cy="12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720" y="725602"/>
            <a:ext cx="57345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Густина угљен-диоксида = 1,97</a:t>
            </a:r>
            <a:r>
              <a:rPr lang="sr-Latn-RS" sz="2600" i="1" dirty="0">
                <a:solidFill>
                  <a:srgbClr val="1B2200"/>
                </a:solidFill>
              </a:rPr>
              <a:t>kg/m³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8720" y="1486819"/>
            <a:ext cx="115998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На нивоу једног школског часа угљен-диоксид заузме запремину од 6,84</a:t>
            </a:r>
            <a:r>
              <a:rPr lang="sr-Latn-RS" sz="2600" i="1" dirty="0">
                <a:solidFill>
                  <a:srgbClr val="1B2200"/>
                </a:solidFill>
              </a:rPr>
              <a:t>m³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0" y="2248036"/>
            <a:ext cx="1018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На нивоу једног дана угљен-диоксид заусзме запремину од 41,17</a:t>
            </a:r>
            <a:r>
              <a:rPr lang="sr-Latn-RS" sz="2600" i="1" dirty="0">
                <a:solidFill>
                  <a:srgbClr val="1B2200"/>
                </a:solidFill>
              </a:rPr>
              <a:t>m³</a:t>
            </a:r>
            <a:endParaRPr lang="en-US" sz="2600" i="1" dirty="0">
              <a:solidFill>
                <a:srgbClr val="1B22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8720" y="3017477"/>
            <a:ext cx="1035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i="1" dirty="0">
                <a:solidFill>
                  <a:srgbClr val="1B2200"/>
                </a:solidFill>
              </a:rPr>
              <a:t>На нивоу једног месеца угљен-диоксид заузме запремину од 823,35</a:t>
            </a:r>
            <a:r>
              <a:rPr lang="sr-Latn-RS" sz="2600" i="1" dirty="0">
                <a:solidFill>
                  <a:srgbClr val="1B2200"/>
                </a:solidFill>
              </a:rPr>
              <a:t>m³</a:t>
            </a:r>
            <a:endParaRPr lang="en-US" sz="2600" i="1" dirty="0">
              <a:solidFill>
                <a:srgbClr val="1B2200"/>
              </a:solidFill>
            </a:endParaRPr>
          </a:p>
          <a:p>
            <a:r>
              <a:rPr lang="sr-Cyrl-RS" dirty="0"/>
              <a:t> </a:t>
            </a:r>
            <a:endParaRPr lang="en-US" dirty="0"/>
          </a:p>
        </p:txBody>
      </p:sp>
      <p:sp>
        <p:nvSpPr>
          <p:cNvPr id="8" name="AutoShape 2" descr="3. Густина - Физика за основце"/>
          <p:cNvSpPr>
            <a:spLocks noChangeAspect="1" noChangeArrowheads="1"/>
          </p:cNvSpPr>
          <p:nvPr/>
        </p:nvSpPr>
        <p:spPr bwMode="auto">
          <a:xfrm>
            <a:off x="155575" y="-457200"/>
            <a:ext cx="3429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4283238"/>
            <a:ext cx="4611189" cy="18787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759537"/>
            <a:ext cx="3631474" cy="29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411" y="222069"/>
            <a:ext cx="4859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rgbClr val="1B2200"/>
                </a:solidFill>
              </a:rPr>
              <a:t>Закључак рада</a:t>
            </a:r>
            <a:endParaRPr lang="en-US" sz="4400" b="1" dirty="0">
              <a:solidFill>
                <a:srgbClr val="1B22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79" y="1201784"/>
            <a:ext cx="10358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i="1" dirty="0">
                <a:solidFill>
                  <a:srgbClr val="1B2200"/>
                </a:solidFill>
              </a:rPr>
              <a:t>Након приказаних бројки можемо закључити да је битно пазити на уштеду електричне енергије у школи и да део који непотрбно губимо није уопште занемарљив.</a:t>
            </a:r>
            <a:endParaRPr lang="en-US" sz="2600" i="1" dirty="0">
              <a:solidFill>
                <a:srgbClr val="1B2200"/>
              </a:solidFill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2965993" y="5571537"/>
            <a:ext cx="6133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ru-RU" sz="2800" dirty="0">
                <a:hlinkClick r:id="rId3"/>
              </a:rPr>
              <a:t>Светско загађење ваздуха: Индекс квалитета ваздуха у реалном времену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26998" y="3438214"/>
            <a:ext cx="101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hlinkClick r:id="rId2"/>
              </a:rPr>
              <a:t>ЕПС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80113" y="2704720"/>
            <a:ext cx="3704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i="1" dirty="0">
                <a:solidFill>
                  <a:srgbClr val="1B2200"/>
                </a:solidFill>
              </a:rPr>
              <a:t>Извори информисања:</a:t>
            </a:r>
            <a:endParaRPr lang="en-US" sz="2800" i="1" dirty="0">
              <a:solidFill>
                <a:srgbClr val="1B22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029" y="4838043"/>
            <a:ext cx="760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B</a:t>
            </a:r>
            <a:r>
              <a:rPr lang="sr-Latn-RS" sz="2800" dirty="0">
                <a:hlinkClick r:id="rId4"/>
              </a:rPr>
              <a:t>BC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16904" y="4138128"/>
            <a:ext cx="203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hlinkClick r:id="rId5"/>
              </a:rPr>
              <a:t>Википедиа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06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2879</TotalTime>
  <Words>476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Уштеда и ефекти уштеде     енергије у школи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Уштеда и ефекти уштеде     енергије у школи</dc:title>
  <dc:creator>Korisnik</dc:creator>
  <cp:lastModifiedBy>Asus</cp:lastModifiedBy>
  <cp:revision>32</cp:revision>
  <dcterms:created xsi:type="dcterms:W3CDTF">2022-12-04T12:09:51Z</dcterms:created>
  <dcterms:modified xsi:type="dcterms:W3CDTF">2022-12-07T10:34:04Z</dcterms:modified>
</cp:coreProperties>
</file>